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Thin"/>
      <p:regular r:id="rId25"/>
      <p:bold r:id="rId26"/>
      <p:italic r:id="rId27"/>
      <p:boldItalic r:id="rId28"/>
    </p:embeddedFont>
    <p:embeddedFont>
      <p:font typeface="Satisfy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Thin-bold.fntdata"/><Relationship Id="rId25" Type="http://schemas.openxmlformats.org/officeDocument/2006/relationships/font" Target="fonts/RalewayThin-regular.fntdata"/><Relationship Id="rId28" Type="http://schemas.openxmlformats.org/officeDocument/2006/relationships/font" Target="fonts/RalewayThin-boldItalic.fntdata"/><Relationship Id="rId27" Type="http://schemas.openxmlformats.org/officeDocument/2006/relationships/font" Target="fonts/RalewayTh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tisf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951dd0168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951dd016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951dd0168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951dd016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51dd0168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951dd01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201ee5e95_0_6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201ee5e95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951dd016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951dd01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51dd016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51dd01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951dd0168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951dd01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951dd0168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951dd01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rotWithShape="0" algn="bl" dir="2700000" dist="28575">
              <a:srgbClr val="655A87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ateral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855300" y="344225"/>
            <a:ext cx="7433400" cy="11598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855300" y="1600929"/>
            <a:ext cx="7433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2000"/>
              <a:buNone/>
              <a:defRPr>
                <a:solidFill>
                  <a:srgbClr val="9283C0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00000" y="880900"/>
            <a:ext cx="4601400" cy="33876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atisfy"/>
              <a:buChar char="𖤓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indent="-4572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𖡼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indent="-4572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𖡼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indent="-4572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●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indent="-4572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○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indent="-4572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■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indent="-4572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●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indent="-4572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○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indent="-4572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600"/>
              <a:buFont typeface="Satisfy"/>
              <a:buChar char="■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855300" y="4910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𖤓"/>
              <a:defRPr/>
            </a:lvl1pPr>
            <a:lvl2pPr indent="-368300" lvl="1" marL="914400" rtl="0">
              <a:spcBef>
                <a:spcPts val="600"/>
              </a:spcBef>
              <a:spcAft>
                <a:spcPts val="0"/>
              </a:spcAft>
              <a:buSzPts val="2200"/>
              <a:buChar char="𖡼"/>
              <a:defRPr/>
            </a:lvl2pPr>
            <a:lvl3pPr indent="-368300" lvl="2" marL="1371600" rtl="0">
              <a:spcBef>
                <a:spcPts val="600"/>
              </a:spcBef>
              <a:spcAft>
                <a:spcPts val="0"/>
              </a:spcAft>
              <a:buSzPts val="2200"/>
              <a:buChar char="𖡼"/>
              <a:defRPr/>
            </a:lvl3pPr>
            <a:lvl4pPr indent="-368300" lvl="3" marL="18288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823225" y="1506350"/>
            <a:ext cx="21375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185438" y="1506350"/>
            <a:ext cx="21375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547650" y="1506350"/>
            <a:ext cx="21375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compact">
  <p:cSld name="TITLE_ONL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55300" y="4330100"/>
            <a:ext cx="74334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buChar char="𖤓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683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𖡼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683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buChar char="𖡼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683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683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683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683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683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683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389500" y="2083200"/>
            <a:ext cx="6434700" cy="9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Curtain Company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425" y="69600"/>
            <a:ext cx="2049175" cy="21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855275" y="1506350"/>
            <a:ext cx="2854800" cy="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Jest - Unit Testing for FE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Frameworks</a:t>
            </a:r>
            <a:endParaRPr/>
          </a:p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877225" y="1506350"/>
            <a:ext cx="2854800" cy="6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Mocha-Chai - Integration Testing for BE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75" y="1969475"/>
            <a:ext cx="3861101" cy="13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250" y="2267125"/>
            <a:ext cx="2558750" cy="7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Tests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4294967295" type="ctrTitle"/>
          </p:nvPr>
        </p:nvSpPr>
        <p:spPr>
          <a:xfrm>
            <a:off x="309150" y="269950"/>
            <a:ext cx="5164500" cy="36120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Roadblocks and Challenges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6535778" y="1210577"/>
            <a:ext cx="1868606" cy="18934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0" name="Google Shape;150;p24"/>
          <p:cNvSpPr/>
          <p:nvPr/>
        </p:nvSpPr>
        <p:spPr>
          <a:xfrm rot="1473054">
            <a:off x="4836772" y="2156007"/>
            <a:ext cx="1092537" cy="106420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6174366" y="1029625"/>
            <a:ext cx="478322" cy="46480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2" name="Google Shape;152;p24"/>
          <p:cNvSpPr/>
          <p:nvPr/>
        </p:nvSpPr>
        <p:spPr>
          <a:xfrm rot="2486991">
            <a:off x="5866778" y="3138614"/>
            <a:ext cx="340303" cy="33068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855300" y="968769"/>
            <a:ext cx="3286500" cy="46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Integration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855300" y="1665692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Implementation from initial usage of a package to refactoring to use CDN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Handling scenarios</a:t>
            </a:r>
            <a:endParaRPr sz="2000"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5"/>
          <p:cNvSpPr txBox="1"/>
          <p:nvPr/>
        </p:nvSpPr>
        <p:spPr>
          <a:xfrm>
            <a:off x="855300" y="169700"/>
            <a:ext cx="75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06666"/>
                </a:solidFill>
                <a:latin typeface="Satisfy"/>
                <a:ea typeface="Satisfy"/>
                <a:cs typeface="Satisfy"/>
                <a:sym typeface="Satisfy"/>
              </a:rPr>
              <a:t>Roadblocks and Challenges</a:t>
            </a:r>
            <a:endParaRPr sz="4000">
              <a:solidFill>
                <a:srgbClr val="E06666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341050" y="968775"/>
            <a:ext cx="4272300" cy="46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Browser’s Change in Policy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833950" y="1665692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Handling of session cookies in accordance to recent changes in browser’s policy.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855300" y="968780"/>
            <a:ext cx="3286500" cy="8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the Client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855300" y="1995842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Working around client’s timeframe and availability.</a:t>
            </a:r>
            <a:endParaRPr sz="2000"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855300" y="169700"/>
            <a:ext cx="75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06666"/>
                </a:solidFill>
                <a:latin typeface="Satisfy"/>
                <a:ea typeface="Satisfy"/>
                <a:cs typeface="Satisfy"/>
                <a:sym typeface="Satisfy"/>
              </a:rPr>
              <a:t>Roadblocks and Challenges</a:t>
            </a:r>
            <a:endParaRPr sz="4000">
              <a:solidFill>
                <a:srgbClr val="E06666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72" name="Google Shape;172;p26"/>
          <p:cNvSpPr txBox="1"/>
          <p:nvPr>
            <p:ph type="title"/>
          </p:nvPr>
        </p:nvSpPr>
        <p:spPr>
          <a:xfrm>
            <a:off x="5018150" y="938688"/>
            <a:ext cx="3102300" cy="8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Scoping and Deadlines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4833950" y="1828567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General scope of tasks associated with user stories.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Estimating time required to accomplish a feature or fix a bug.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4294967295" type="ctrTitle"/>
          </p:nvPr>
        </p:nvSpPr>
        <p:spPr>
          <a:xfrm>
            <a:off x="309150" y="269950"/>
            <a:ext cx="5164500" cy="36120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App Walkthrough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6535778" y="1210577"/>
            <a:ext cx="1868606" cy="18934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0" name="Google Shape;180;p27"/>
          <p:cNvSpPr/>
          <p:nvPr/>
        </p:nvSpPr>
        <p:spPr>
          <a:xfrm rot="1473054">
            <a:off x="4836772" y="2156007"/>
            <a:ext cx="1092537" cy="106420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6174366" y="1029625"/>
            <a:ext cx="478322" cy="46480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2" name="Google Shape;182;p27"/>
          <p:cNvSpPr/>
          <p:nvPr/>
        </p:nvSpPr>
        <p:spPr>
          <a:xfrm rot="2486991">
            <a:off x="5866778" y="3138614"/>
            <a:ext cx="340303" cy="33068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5544450" y="250900"/>
            <a:ext cx="2930400" cy="2819700"/>
          </a:xfrm>
          <a:prstGeom prst="wedgeEllipseCallout">
            <a:avLst>
              <a:gd fmla="val -46178" name="adj1"/>
              <a:gd fmla="val 52028" name="adj2"/>
            </a:avLst>
          </a:prstGeom>
          <a:solidFill>
            <a:schemeClr val="lt1"/>
          </a:solidFill>
          <a:ln>
            <a:noFill/>
          </a:ln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89" name="Google Shape;189;p28"/>
          <p:cNvSpPr txBox="1"/>
          <p:nvPr>
            <p:ph idx="4294967295" type="ctrTitle"/>
          </p:nvPr>
        </p:nvSpPr>
        <p:spPr>
          <a:xfrm>
            <a:off x="5750850" y="1217825"/>
            <a:ext cx="2577600" cy="92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Thanks!</a:t>
            </a:r>
            <a:endParaRPr sz="7000"/>
          </a:p>
        </p:txBody>
      </p:sp>
      <p:sp>
        <p:nvSpPr>
          <p:cNvPr id="190" name="Google Shape;190;p28"/>
          <p:cNvSpPr txBox="1"/>
          <p:nvPr>
            <p:ph idx="4294967295" type="subTitle"/>
          </p:nvPr>
        </p:nvSpPr>
        <p:spPr>
          <a:xfrm>
            <a:off x="749000" y="487225"/>
            <a:ext cx="37464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sz="24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You can find us at: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@simo_sultan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https://github.com/SimoSultan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@PeelRasel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/>
              <a:t>https://github.com/philrussel21</a:t>
            </a:r>
            <a:endParaRPr sz="2000"/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650" y="3142300"/>
            <a:ext cx="2857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Recapping Our Purpose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55300" y="1624825"/>
            <a:ext cx="4734300" cy="18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" sz="1300"/>
              <a:t>Platform where the client can sell collections of curtain samples.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Highlight client’s design recommendations to customers.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Connect customers to designer through consultation request after successful purchase of collection samples.</a:t>
            </a:r>
            <a:endParaRPr b="1" sz="1300"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5105100" y="1383000"/>
            <a:ext cx="4038900" cy="200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App Key Features</a:t>
            </a:r>
            <a:endParaRPr sz="7000"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7475"/>
            <a:ext cx="4639850" cy="46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Integration - </a:t>
            </a:r>
            <a:r>
              <a:rPr lang="en">
                <a:solidFill>
                  <a:srgbClr val="00FF00"/>
                </a:solidFill>
              </a:rPr>
              <a:t>Success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34675"/>
            <a:ext cx="5915792" cy="33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0" y="957675"/>
            <a:ext cx="91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1900"/>
              <a:buFont typeface="Raleway Thin"/>
              <a:buChar char="-"/>
            </a:pPr>
            <a:r>
              <a:rPr b="1" lang="en" sz="13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 Redirects to Account Page, shows Order in Purchase History and shows success snackbar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34675"/>
            <a:ext cx="5925184" cy="33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723900" y="108075"/>
            <a:ext cx="7980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PayPal Integration - </a:t>
            </a:r>
            <a:r>
              <a:rPr lang="en" sz="4800">
                <a:solidFill>
                  <a:srgbClr val="FF9900"/>
                </a:solidFill>
                <a:latin typeface="Satisfy"/>
                <a:ea typeface="Satisfy"/>
                <a:cs typeface="Satisfy"/>
                <a:sym typeface="Satisfy"/>
              </a:rPr>
              <a:t>Cancellation</a:t>
            </a:r>
            <a:endParaRPr sz="4800">
              <a:solidFill>
                <a:srgbClr val="FF9900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957675"/>
            <a:ext cx="91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1900"/>
              <a:buFont typeface="Raleway Thin"/>
              <a:buChar char="-"/>
            </a:pPr>
            <a:r>
              <a:rPr b="1" lang="en" sz="13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 Shows Warning Snackbar and persistent Warning Alert above Cart Total until refresh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Integration - </a:t>
            </a:r>
            <a:r>
              <a:rPr lang="en">
                <a:solidFill>
                  <a:srgbClr val="FF0000"/>
                </a:solidFill>
              </a:rPr>
              <a:t>Error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59" l="0" r="0" t="49"/>
          <a:stretch/>
        </p:blipFill>
        <p:spPr>
          <a:xfrm>
            <a:off x="723900" y="1434675"/>
            <a:ext cx="5925184" cy="33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0" y="957675"/>
            <a:ext cx="91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1900"/>
              <a:buFont typeface="Raleway Thin"/>
              <a:buChar char="-"/>
            </a:pPr>
            <a:r>
              <a:rPr b="1" lang="en" sz="13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 Shows Error Snackbar and persistent Error Alert above Cart Total until refresh</a:t>
            </a:r>
            <a:endParaRPr b="1" sz="13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Reload on Session Expiry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7600325" y="3092100"/>
            <a:ext cx="1230940" cy="15445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2</a:t>
            </a: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49" y="1078075"/>
            <a:ext cx="6676074" cy="21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Me Option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7600325" y="3092100"/>
            <a:ext cx="1265502" cy="1922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3</a:t>
            </a: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0" y="1090425"/>
            <a:ext cx="2349624" cy="3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775" y="1090425"/>
            <a:ext cx="5925048" cy="15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4294967295" type="ctrTitle"/>
          </p:nvPr>
        </p:nvSpPr>
        <p:spPr>
          <a:xfrm>
            <a:off x="309150" y="269950"/>
            <a:ext cx="5164500" cy="21357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Tests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Implemented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6535778" y="1210577"/>
            <a:ext cx="1868606" cy="18934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 rot="1473054">
            <a:off x="4836772" y="2156007"/>
            <a:ext cx="1092537" cy="106420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6174366" y="1029625"/>
            <a:ext cx="478322" cy="46480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 rot="2486991">
            <a:off x="5866778" y="3138614"/>
            <a:ext cx="340303" cy="33068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Carnival base template">
  <a:themeElements>
    <a:clrScheme name="Custom 347">
      <a:dk1>
        <a:srgbClr val="322B3A"/>
      </a:dk1>
      <a:lt1>
        <a:srgbClr val="FFFFFF"/>
      </a:lt1>
      <a:dk2>
        <a:srgbClr val="B6B4BE"/>
      </a:dk2>
      <a:lt2>
        <a:srgbClr val="F1ECEE"/>
      </a:lt2>
      <a:accent1>
        <a:srgbClr val="ECA3BD"/>
      </a:accent1>
      <a:accent2>
        <a:srgbClr val="B9A9E9"/>
      </a:accent2>
      <a:accent3>
        <a:srgbClr val="A1CAF3"/>
      </a:accent3>
      <a:accent4>
        <a:srgbClr val="A9E9D5"/>
      </a:accent4>
      <a:accent5>
        <a:srgbClr val="C3E299"/>
      </a:accent5>
      <a:accent6>
        <a:srgbClr val="F7DDAD"/>
      </a:accent6>
      <a:hlink>
        <a:srgbClr val="554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